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6" r:id="rId3"/>
    <p:sldId id="2147481892" r:id="rId4"/>
    <p:sldId id="2147481890" r:id="rId5"/>
    <p:sldId id="2147481893" r:id="rId6"/>
    <p:sldId id="2147481894" r:id="rId7"/>
    <p:sldId id="2147481819" r:id="rId8"/>
    <p:sldId id="214748188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A2C900-9D9F-4925-89DB-72A7177FC499}">
          <p14:sldIdLst>
            <p14:sldId id="256"/>
            <p14:sldId id="2147481892"/>
            <p14:sldId id="2147481890"/>
            <p14:sldId id="2147481893"/>
            <p14:sldId id="2147481894"/>
          </p14:sldIdLst>
        </p14:section>
        <p14:section name="Slides from keynotes" id="{32C338BA-0626-4995-8B9E-BCD8A85B416D}">
          <p14:sldIdLst>
            <p14:sldId id="2147481819"/>
            <p14:sldId id="21474818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A5BB-02E7-43AF-A731-1CF632F32258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837D-C373-4396-A423-34AEB049A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that has been true for our business as well. We have been leading the way with Copilots in every Dynamics 365 application – making every application from business central to sales, service, finance, and supply chain management - the democratizing force that empowers every business to dramatically boost productivity through seamlessly infused AI workflows. </a:t>
            </a:r>
            <a:b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for that purpose, we have introduced Dynamics 365 Copilot, as the world’s first AI copilot natively built-in to both CRM and ERP applications.</a:t>
            </a:r>
            <a:endParaRPr lang="en-US" sz="1800" dirty="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US" sz="1800" dirty="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Let’s roll the video… </a:t>
            </a:r>
            <a:endParaRPr lang="en-US" sz="1800" dirty="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F2EA-E578-431E-BD5B-A94F6E005A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7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81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9CF-9014-B949-D802-E8991AE2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F13DA-49AD-A17D-0E0E-68175386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A2B1-B361-E882-94C1-EC16E44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799-2E63-B186-38D2-42FF1ED0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1DFA4-B4A4-116B-E74D-C7C39995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2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AB9-91C8-5033-22BC-40A2891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FBBC1-E1A1-A827-37DE-A8C612FB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312C-558E-2A32-3051-D3F2230D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281-0E2B-515B-7042-7A71FB5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F9EF-1F74-FEB3-C108-C60790BB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732EF-3866-8ED7-10ED-88F7CB4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9AE6-2FCB-8363-3E49-CAE132E8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39F2-C81B-C7D7-FA99-4B1FDEE7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B1BE-6F8F-961B-3411-6DA3576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BA00-CDEC-FB7D-9AE9-A683743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F36209-EDA4-1AA4-BE2F-94A49584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F22BE466-3987-8E20-5C93-D96FD6402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7DE68-B90B-169C-8BC2-CD6066BD97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903" y="2747989"/>
            <a:ext cx="578560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FAED5E-4D3E-3BC4-E004-437D9C460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D4EC8E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B7258F0B-B819-771F-E43A-118C7693F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3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81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29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804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621-8749-D24A-BC51-DA5D2C1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F53A-3B50-54A8-49E5-8D9CE928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599-CF21-ACDD-5455-1493961E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B2A5-DF58-78F1-8584-A88362C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41-C046-32AE-0439-7FB283E4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15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032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9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40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313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468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3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00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15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7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5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691-EAA6-BF9D-D57E-4E5DE8B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458CD-9018-9E05-0406-C3898F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9047-E91C-D86A-EB97-362B6465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2885-7E07-EB80-2C94-FEB394ED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7F5B-083D-1831-247A-38256E25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1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50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782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19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639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2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94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6986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393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0114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1336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ED6-FDE4-0AED-9001-0D835A0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12D0-4E71-BC22-A565-1540A55D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4D64-16A5-9976-0F35-7C2B5335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86B4-47D5-F77E-4026-B2385AE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4224-EAF0-F4BF-7ACD-CBBD662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1EF7-44B5-3178-2A52-95F5FD9E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8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63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98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046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125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8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3499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91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581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553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7FC2-0F84-AC48-92FE-CBB02B18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498E-05AD-1800-B911-2813603E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13696-82D2-121C-AB4A-D56BE1FE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44928-5A7D-F2FA-E00C-FEDB3E5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399-B7A1-931C-F5E4-21A139E6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57174-EA0F-8C77-88F4-A889872F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E8C54-BC26-7207-B874-FC5E908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2EA8-22A0-F94A-370F-C48EC68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41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522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219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183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46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98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660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46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5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646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5F13-76C9-1277-D905-57DCEE57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85E5B-F12E-1E0D-A4B0-BB33ED8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7A76-728C-2CB4-0AEB-B41B61EA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E75E-F2E5-6CA1-AB8A-B0632D7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82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F2F133-4145-97E0-D394-75E116C32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3558"/>
            <a:ext cx="41148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4DB8E-3FE9-43F5-E483-E1E51E1A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086" y="6513558"/>
            <a:ext cx="27432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7C475-CBC6-4A3E-B3C8-4036003ACAC9}" type="slidenum">
              <a:rPr kumimoji="0" lang="en-US" sz="889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9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308">
          <p15:clr>
            <a:srgbClr val="A4A3A4"/>
          </p15:clr>
        </p15:guide>
        <p15:guide id="7" pos="380">
          <p15:clr>
            <a:srgbClr val="A4A3A4"/>
          </p15:clr>
        </p15:guide>
        <p15:guide id="8" pos="542">
          <p15:clr>
            <a:srgbClr val="A4A3A4"/>
          </p15:clr>
        </p15:guide>
        <p15:guide id="9" pos="615">
          <p15:clr>
            <a:srgbClr val="A4A3A4"/>
          </p15:clr>
        </p15:guide>
        <p15:guide id="10" pos="777">
          <p15:clr>
            <a:srgbClr val="A4A3A4"/>
          </p15:clr>
        </p15:guide>
        <p15:guide id="11" pos="850">
          <p15:clr>
            <a:srgbClr val="A4A3A4"/>
          </p15:clr>
        </p15:guide>
        <p15:guide id="12" pos="1012">
          <p15:clr>
            <a:srgbClr val="A4A3A4"/>
          </p15:clr>
        </p15:guide>
        <p15:guide id="13" pos="1084">
          <p15:clr>
            <a:srgbClr val="A4A3A4"/>
          </p15:clr>
        </p15:guide>
        <p15:guide id="14" pos="1246">
          <p15:clr>
            <a:srgbClr val="A4A3A4"/>
          </p15:clr>
        </p15:guide>
        <p15:guide id="15" pos="1319">
          <p15:clr>
            <a:srgbClr val="A4A3A4"/>
          </p15:clr>
        </p15:guide>
        <p15:guide id="16" pos="1481">
          <p15:clr>
            <a:srgbClr val="A4A3A4"/>
          </p15:clr>
        </p15:guide>
        <p15:guide id="17" pos="1553">
          <p15:clr>
            <a:srgbClr val="A4A3A4"/>
          </p15:clr>
        </p15:guide>
        <p15:guide id="18" pos="1716">
          <p15:clr>
            <a:srgbClr val="A4A3A4"/>
          </p15:clr>
        </p15:guide>
        <p15:guide id="19" pos="1788">
          <p15:clr>
            <a:srgbClr val="A4A3A4"/>
          </p15:clr>
        </p15:guide>
        <p15:guide id="20" pos="1950">
          <p15:clr>
            <a:srgbClr val="A4A3A4"/>
          </p15:clr>
        </p15:guide>
        <p15:guide id="21" pos="2022">
          <p15:clr>
            <a:srgbClr val="A4A3A4"/>
          </p15:clr>
        </p15:guide>
        <p15:guide id="22" pos="2184">
          <p15:clr>
            <a:srgbClr val="A4A3A4"/>
          </p15:clr>
        </p15:guide>
        <p15:guide id="23" pos="2257">
          <p15:clr>
            <a:srgbClr val="A4A3A4"/>
          </p15:clr>
        </p15:guide>
        <p15:guide id="24" pos="2419">
          <p15:clr>
            <a:srgbClr val="A4A3A4"/>
          </p15:clr>
        </p15:guide>
        <p15:guide id="25" pos="2492">
          <p15:clr>
            <a:srgbClr val="A4A3A4"/>
          </p15:clr>
        </p15:guide>
        <p15:guide id="26" pos="2653">
          <p15:clr>
            <a:srgbClr val="A4A3A4"/>
          </p15:clr>
        </p15:guide>
        <p15:guide id="27" pos="2725">
          <p15:clr>
            <a:srgbClr val="A4A3A4"/>
          </p15:clr>
        </p15:guide>
        <p15:guide id="28" orient="horz" pos="453">
          <p15:clr>
            <a:srgbClr val="5ACBF0"/>
          </p15:clr>
        </p15:guide>
        <p15:guide id="29" orient="horz" pos="636">
          <p15:clr>
            <a:srgbClr val="5ACBF0"/>
          </p15:clr>
        </p15:guide>
        <p15:guide id="30" orient="horz" pos="144">
          <p15:clr>
            <a:srgbClr val="5ACBF0"/>
          </p15:clr>
        </p15:guide>
        <p15:guide id="31" pos="3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7D94B-E177-1368-D54A-380DD536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CF3B-FBCA-282F-05AD-7462D6E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6C65-FA5C-F6EB-2457-A177CE1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5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E1F6-14CB-69CC-722D-065FABB8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3702-615C-E81D-3494-2F1DC98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A64B3-875A-9C6B-B2DF-5A401CA4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FECD5-096A-83A8-8EF0-6B38925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934F-9A1F-F542-B8B0-D434DCFA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E43E-C13B-E368-7B28-51EF95F3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BE1B-4251-5E43-757B-329EF455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1EEF8-6C72-DF79-9674-773A3F9D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CE2A-4743-C59D-41A5-64788A27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1A45-D4DA-5B00-7E52-5B6E4A2E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2AD5-69CE-A907-C756-FF9F0268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7463-FF02-DFDC-F515-D699DE2E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EA3F8-6F92-1B80-7C3A-E81C638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6021-9B9E-E28B-3846-608D3A75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AB2D-C9A2-42DA-D971-EE8F132D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C76-C883-DEE1-F61E-DFBB24BEA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302B-59F2-D8CA-FD69-666B6C33E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svg"/><Relationship Id="rId3" Type="http://schemas.openxmlformats.org/officeDocument/2006/relationships/image" Target="../media/image34.svg"/><Relationship Id="rId7" Type="http://schemas.openxmlformats.org/officeDocument/2006/relationships/image" Target="../media/image39.sv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8.png"/><Relationship Id="rId11" Type="http://schemas.openxmlformats.org/officeDocument/2006/relationships/image" Target="../media/image32.svg"/><Relationship Id="rId5" Type="http://schemas.openxmlformats.org/officeDocument/2006/relationships/image" Target="../media/image43.svg"/><Relationship Id="rId15" Type="http://schemas.openxmlformats.org/officeDocument/2006/relationships/image" Target="../media/image44.png"/><Relationship Id="rId10" Type="http://schemas.openxmlformats.org/officeDocument/2006/relationships/image" Target="../media/image31.png"/><Relationship Id="rId4" Type="http://schemas.openxmlformats.org/officeDocument/2006/relationships/image" Target="../media/image42.png"/><Relationship Id="rId9" Type="http://schemas.openxmlformats.org/officeDocument/2006/relationships/image" Target="../media/image45.svg"/><Relationship Id="rId1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11" Type="http://schemas.openxmlformats.org/officeDocument/2006/relationships/image" Target="../media/image44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6.svg"/><Relationship Id="rId18" Type="http://schemas.openxmlformats.org/officeDocument/2006/relationships/image" Target="../media/image61.png"/><Relationship Id="rId3" Type="http://schemas.openxmlformats.org/officeDocument/2006/relationships/image" Target="../media/image58.png"/><Relationship Id="rId21" Type="http://schemas.openxmlformats.org/officeDocument/2006/relationships/image" Target="../media/image64.sv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11" Type="http://schemas.openxmlformats.org/officeDocument/2006/relationships/image" Target="../media/image34.svg"/><Relationship Id="rId24" Type="http://schemas.openxmlformats.org/officeDocument/2006/relationships/image" Target="../media/image65.png"/><Relationship Id="rId5" Type="http://schemas.openxmlformats.org/officeDocument/2006/relationships/image" Target="../media/image44.png"/><Relationship Id="rId15" Type="http://schemas.openxmlformats.org/officeDocument/2006/relationships/image" Target="../media/image32.svg"/><Relationship Id="rId23" Type="http://schemas.openxmlformats.org/officeDocument/2006/relationships/image" Target="../media/image43.svg"/><Relationship Id="rId10" Type="http://schemas.openxmlformats.org/officeDocument/2006/relationships/image" Target="../media/image33.png"/><Relationship Id="rId19" Type="http://schemas.openxmlformats.org/officeDocument/2006/relationships/image" Target="../media/image62.svg"/><Relationship Id="rId4" Type="http://schemas.openxmlformats.org/officeDocument/2006/relationships/image" Target="../media/image59.svg"/><Relationship Id="rId9" Type="http://schemas.openxmlformats.org/officeDocument/2006/relationships/image" Target="../media/image60.svg"/><Relationship Id="rId14" Type="http://schemas.openxmlformats.org/officeDocument/2006/relationships/image" Target="../media/image31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5F3-6F9F-9571-FFB4-962DCE6B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Diagrams used on integration overview articles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F03CC-3EF6-3FEB-8C77-C67D90513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8CA0142-1890-AF9D-ABD8-1B7DD379A55A}"/>
              </a:ext>
            </a:extLst>
          </p:cNvPr>
          <p:cNvGrpSpPr/>
          <p:nvPr/>
        </p:nvGrpSpPr>
        <p:grpSpPr>
          <a:xfrm>
            <a:off x="449241" y="1150332"/>
            <a:ext cx="11293518" cy="4722998"/>
            <a:chOff x="658023" y="1731901"/>
            <a:chExt cx="8512252" cy="35598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3F570B-E416-8C31-06F3-3827FF3592C3}"/>
                </a:ext>
              </a:extLst>
            </p:cNvPr>
            <p:cNvGrpSpPr/>
            <p:nvPr/>
          </p:nvGrpSpPr>
          <p:grpSpPr>
            <a:xfrm>
              <a:off x="4209955" y="2837396"/>
              <a:ext cx="1238250" cy="374152"/>
              <a:chOff x="3549468" y="4904626"/>
              <a:chExt cx="1238250" cy="37415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677C228-FB04-ACD9-D13B-16E4B35207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49468" y="4904626"/>
                <a:ext cx="1238250" cy="37415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9" name="!!4" descr="To symbol">
                <a:extLst>
                  <a:ext uri="{FF2B5EF4-FFF2-40B4-BE49-F238E27FC236}">
                    <a16:creationId xmlns:a16="http://schemas.microsoft.com/office/drawing/2014/main" id="{1D14B8F2-1301-1B3B-887C-2D4AB02E224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450033" y="4941094"/>
                <a:ext cx="301218" cy="301216"/>
                <a:chOff x="7507170" y="3108533"/>
                <a:chExt cx="640935" cy="64093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B8A5049-C5C1-989A-439B-E868C310D6A5}"/>
                    </a:ext>
                  </a:extLst>
                </p:cNvPr>
                <p:cNvSpPr/>
                <p:nvPr/>
              </p:nvSpPr>
              <p:spPr bwMode="auto">
                <a:xfrm>
                  <a:off x="7507170" y="3108533"/>
                  <a:ext cx="640935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4" name="Arrow: Chevron 23">
                  <a:extLst>
                    <a:ext uri="{FF2B5EF4-FFF2-40B4-BE49-F238E27FC236}">
                      <a16:creationId xmlns:a16="http://schemas.microsoft.com/office/drawing/2014/main" id="{CADAE015-CFF7-0A95-877A-BDF5FCF0E2E6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2" cy="325550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!!4" descr="To symbol">
                <a:extLst>
                  <a:ext uri="{FF2B5EF4-FFF2-40B4-BE49-F238E27FC236}">
                    <a16:creationId xmlns:a16="http://schemas.microsoft.com/office/drawing/2014/main" id="{7761C688-8E27-D546-4407-889DC8C3ED4F}"/>
                  </a:ext>
                </a:extLst>
              </p:cNvPr>
              <p:cNvGrpSpPr>
                <a:grpSpLocks/>
              </p:cNvGrpSpPr>
              <p:nvPr/>
            </p:nvGrpSpPr>
            <p:grpSpPr>
              <a:xfrm flipH="1">
                <a:off x="3585936" y="4941094"/>
                <a:ext cx="301216" cy="301216"/>
                <a:chOff x="7507180" y="3108535"/>
                <a:chExt cx="640936" cy="64093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82F2D82-544F-73A7-29AD-86B74DC78D09}"/>
                    </a:ext>
                  </a:extLst>
                </p:cNvPr>
                <p:cNvSpPr/>
                <p:nvPr/>
              </p:nvSpPr>
              <p:spPr bwMode="auto">
                <a:xfrm>
                  <a:off x="7507180" y="3108535"/>
                  <a:ext cx="640936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2" name="Arrow: Chevron 21">
                  <a:extLst>
                    <a:ext uri="{FF2B5EF4-FFF2-40B4-BE49-F238E27FC236}">
                      <a16:creationId xmlns:a16="http://schemas.microsoft.com/office/drawing/2014/main" id="{3DDFFF11-9A16-B82D-EE9A-9F586D00000C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3" cy="325551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3ED00-1AC6-C88C-06F6-F7DE048CD462}"/>
                </a:ext>
              </a:extLst>
            </p:cNvPr>
            <p:cNvGrpSpPr/>
            <p:nvPr/>
          </p:nvGrpSpPr>
          <p:grpSpPr>
            <a:xfrm>
              <a:off x="658023" y="1731901"/>
              <a:ext cx="3308893" cy="3558266"/>
              <a:chOff x="658023" y="1731901"/>
              <a:chExt cx="3308893" cy="355826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80ADFB7-EA43-DA85-A2D2-43A18B35A3E3}"/>
                  </a:ext>
                </a:extLst>
              </p:cNvPr>
              <p:cNvGrpSpPr/>
              <p:nvPr/>
            </p:nvGrpSpPr>
            <p:grpSpPr>
              <a:xfrm>
                <a:off x="868671" y="1731901"/>
                <a:ext cx="2745030" cy="2745030"/>
                <a:chOff x="868671" y="1731901"/>
                <a:chExt cx="2745030" cy="274503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450BA55-D305-3013-D002-86AB9A003719}"/>
                    </a:ext>
                  </a:extLst>
                </p:cNvPr>
                <p:cNvSpPr/>
                <p:nvPr/>
              </p:nvSpPr>
              <p:spPr bwMode="auto">
                <a:xfrm>
                  <a:off x="868671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" name="Picture 2" descr="Microsoft 365 – Wikipedia">
                  <a:extLst>
                    <a:ext uri="{FF2B5EF4-FFF2-40B4-BE49-F238E27FC236}">
                      <a16:creationId xmlns:a16="http://schemas.microsoft.com/office/drawing/2014/main" id="{2569C24A-55B6-FF33-CCCD-4B18F21A48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7771" y="2226544"/>
                  <a:ext cx="546830" cy="602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84DFA2B5-7822-D310-4B68-DBB6741FCEC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1517508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765FE4C6-6281-C4E2-0F10-E6D57795A1C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5649" y="3211548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56936C40-9F12-F2B9-8702-09BF4D3F0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320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1ACAA33B-17FF-272B-F56E-93499BD2B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53841" y="3394010"/>
                  <a:ext cx="742015" cy="377089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802F774B-4FAF-8B43-D5A7-0028E2898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5885" y="2734805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D3A0499F-B57B-F2ED-864C-326C79638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1177457" y="3211548"/>
                  <a:ext cx="742014" cy="742014"/>
                </a:xfrm>
                <a:prstGeom prst="rect">
                  <a:avLst/>
                </a:prstGeom>
              </p:spPr>
            </p:pic>
            <p:pic>
              <p:nvPicPr>
                <p:cNvPr id="15" name="Graphic 14">
                  <a:extLst>
                    <a:ext uri="{FF2B5EF4-FFF2-40B4-BE49-F238E27FC236}">
                      <a16:creationId xmlns:a16="http://schemas.microsoft.com/office/drawing/2014/main" id="{1F5BCD63-01E8-CE0B-0E2E-2C2369983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697" y="2734805"/>
                  <a:ext cx="742016" cy="742015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E3685-BA77-9576-4AAE-3971EF6CE2A1}"/>
                  </a:ext>
                </a:extLst>
              </p:cNvPr>
              <p:cNvSpPr txBox="1"/>
              <p:nvPr/>
            </p:nvSpPr>
            <p:spPr>
              <a:xfrm>
                <a:off x="658023" y="4920835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365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529887-48A4-37B2-F3A7-2FCE0194F8CD}"/>
                </a:ext>
              </a:extLst>
            </p:cNvPr>
            <p:cNvGrpSpPr/>
            <p:nvPr/>
          </p:nvGrpSpPr>
          <p:grpSpPr>
            <a:xfrm>
              <a:off x="5861382" y="1731901"/>
              <a:ext cx="3308893" cy="3559860"/>
              <a:chOff x="5861382" y="1731901"/>
              <a:chExt cx="3308893" cy="355986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E8C06F7-61D6-CB2C-EE75-787DC5CC9354}"/>
                  </a:ext>
                </a:extLst>
              </p:cNvPr>
              <p:cNvGrpSpPr/>
              <p:nvPr/>
            </p:nvGrpSpPr>
            <p:grpSpPr>
              <a:xfrm>
                <a:off x="6143314" y="1731901"/>
                <a:ext cx="2745030" cy="2745030"/>
                <a:chOff x="4723486" y="1731901"/>
                <a:chExt cx="2745030" cy="274503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8A4430EA-8C76-B01A-D72D-B937A0BA32DD}"/>
                    </a:ext>
                  </a:extLst>
                </p:cNvPr>
                <p:cNvSpPr/>
                <p:nvPr/>
              </p:nvSpPr>
              <p:spPr bwMode="auto">
                <a:xfrm>
                  <a:off x="4723486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7FC8FF5-5C00-6EEA-F175-26214463D7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8300" y="2290901"/>
                  <a:ext cx="1635403" cy="162703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D6123D-61BE-DC38-9A3E-30CF294498D0}"/>
                  </a:ext>
                </a:extLst>
              </p:cNvPr>
              <p:cNvSpPr txBox="1"/>
              <p:nvPr/>
            </p:nvSpPr>
            <p:spPr>
              <a:xfrm>
                <a:off x="5861382" y="4922429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Business Central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75981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7F9A3599-18BC-4E42-FD3A-944A9EFD7C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5100" y="5390670"/>
            <a:ext cx="1621017" cy="162101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4D55A-400D-2446-6D17-D0DC6BD3D522}"/>
              </a:ext>
            </a:extLst>
          </p:cNvPr>
          <p:cNvCxnSpPr>
            <a:cxnSpLocks/>
          </p:cNvCxnSpPr>
          <p:nvPr/>
        </p:nvCxnSpPr>
        <p:spPr>
          <a:xfrm>
            <a:off x="10120184" y="3792390"/>
            <a:ext cx="1010878" cy="1951458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1B262-C10E-11F7-7A90-F8C33EABFE1F}"/>
              </a:ext>
            </a:extLst>
          </p:cNvPr>
          <p:cNvCxnSpPr>
            <a:cxnSpLocks/>
          </p:cNvCxnSpPr>
          <p:nvPr/>
        </p:nvCxnSpPr>
        <p:spPr>
          <a:xfrm>
            <a:off x="9145609" y="3900616"/>
            <a:ext cx="0" cy="1787573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9F4445-D8A3-18D7-E502-21097363B82C}"/>
              </a:ext>
            </a:extLst>
          </p:cNvPr>
          <p:cNvCxnSpPr>
            <a:cxnSpLocks/>
          </p:cNvCxnSpPr>
          <p:nvPr/>
        </p:nvCxnSpPr>
        <p:spPr>
          <a:xfrm flipH="1" flipV="1">
            <a:off x="5097905" y="2289580"/>
            <a:ext cx="2794862" cy="7056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DCB66-BDDA-3FDA-5498-0AEF8F8495F9}"/>
              </a:ext>
            </a:extLst>
          </p:cNvPr>
          <p:cNvCxnSpPr>
            <a:cxnSpLocks/>
          </p:cNvCxnSpPr>
          <p:nvPr/>
        </p:nvCxnSpPr>
        <p:spPr>
          <a:xfrm>
            <a:off x="5097905" y="948326"/>
            <a:ext cx="2908443" cy="730311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F5B723-E65E-CA7C-1AEA-B11ACBEF8A46}"/>
              </a:ext>
            </a:extLst>
          </p:cNvPr>
          <p:cNvCxnSpPr>
            <a:cxnSpLocks/>
          </p:cNvCxnSpPr>
          <p:nvPr/>
        </p:nvCxnSpPr>
        <p:spPr>
          <a:xfrm flipH="1">
            <a:off x="7146324" y="3792390"/>
            <a:ext cx="1220988" cy="1895799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B09370-A0B4-C1A1-DC3A-1FAE8815E5DD}"/>
              </a:ext>
            </a:extLst>
          </p:cNvPr>
          <p:cNvCxnSpPr>
            <a:cxnSpLocks/>
          </p:cNvCxnSpPr>
          <p:nvPr/>
        </p:nvCxnSpPr>
        <p:spPr>
          <a:xfrm flipH="1">
            <a:off x="4994992" y="2850687"/>
            <a:ext cx="2996036" cy="909652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E8F8F1-1FFE-3E9D-BB24-C72D9E0D4392}"/>
              </a:ext>
            </a:extLst>
          </p:cNvPr>
          <p:cNvCxnSpPr>
            <a:cxnSpLocks/>
          </p:cNvCxnSpPr>
          <p:nvPr/>
        </p:nvCxnSpPr>
        <p:spPr>
          <a:xfrm flipH="1">
            <a:off x="5805499" y="3351385"/>
            <a:ext cx="2265805" cy="167971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60C50A-3A33-B6B3-2CB2-61D9BBA10011}"/>
              </a:ext>
            </a:extLst>
          </p:cNvPr>
          <p:cNvGrpSpPr/>
          <p:nvPr/>
        </p:nvGrpSpPr>
        <p:grpSpPr>
          <a:xfrm>
            <a:off x="3118301" y="57664"/>
            <a:ext cx="2269246" cy="1679716"/>
            <a:chOff x="3118301" y="57664"/>
            <a:chExt cx="2269246" cy="1679716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6641520-2F8B-19BD-1E20-8F793E9E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97291" y="57664"/>
              <a:ext cx="1679716" cy="16797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B0ABCE-988E-1B65-5FD9-4E90150BA363}"/>
                </a:ext>
              </a:extLst>
            </p:cNvPr>
            <p:cNvSpPr txBox="1"/>
            <p:nvPr/>
          </p:nvSpPr>
          <p:spPr>
            <a:xfrm>
              <a:off x="3118301" y="1303412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Word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4B1C6B-E1C7-2719-7CD7-65B726008912}"/>
              </a:ext>
            </a:extLst>
          </p:cNvPr>
          <p:cNvGrpSpPr/>
          <p:nvPr/>
        </p:nvGrpSpPr>
        <p:grpSpPr>
          <a:xfrm>
            <a:off x="3056517" y="1449723"/>
            <a:ext cx="2269246" cy="1679716"/>
            <a:chOff x="3056517" y="1449723"/>
            <a:chExt cx="2269246" cy="1679716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0388852-01C9-68E5-9F37-4019E1DDF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06283" y="1449723"/>
              <a:ext cx="1679717" cy="16797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BC3F6-69C4-CBE9-887A-8C0BECBCE132}"/>
                </a:ext>
              </a:extLst>
            </p:cNvPr>
            <p:cNvSpPr txBox="1"/>
            <p:nvPr/>
          </p:nvSpPr>
          <p:spPr>
            <a:xfrm>
              <a:off x="3056517" y="2690111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Excel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F0DEE-9651-B99B-1DAE-C372E0AD01CD}"/>
              </a:ext>
            </a:extLst>
          </p:cNvPr>
          <p:cNvGrpSpPr/>
          <p:nvPr/>
        </p:nvGrpSpPr>
        <p:grpSpPr>
          <a:xfrm>
            <a:off x="3082072" y="2983625"/>
            <a:ext cx="2269246" cy="1679716"/>
            <a:chOff x="3082072" y="2983625"/>
            <a:chExt cx="2269246" cy="1679716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FB8C9DD2-E580-9B77-F33E-8FE2EF596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15276" y="2983625"/>
              <a:ext cx="1679716" cy="1679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24FFB-E701-22CA-9144-03F87DD70E69}"/>
                </a:ext>
              </a:extLst>
            </p:cNvPr>
            <p:cNvSpPr txBox="1"/>
            <p:nvPr/>
          </p:nvSpPr>
          <p:spPr>
            <a:xfrm>
              <a:off x="3082072" y="4268866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Outlook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A57F65-D352-05A4-F254-D51F84A29864}"/>
              </a:ext>
            </a:extLst>
          </p:cNvPr>
          <p:cNvGrpSpPr/>
          <p:nvPr/>
        </p:nvGrpSpPr>
        <p:grpSpPr>
          <a:xfrm>
            <a:off x="3911993" y="4480265"/>
            <a:ext cx="2269246" cy="1679716"/>
            <a:chOff x="4082780" y="4709743"/>
            <a:chExt cx="2269246" cy="1679716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812ED524-0968-0946-1303-ECEB2E97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333857" y="4709743"/>
              <a:ext cx="1679716" cy="16797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FB1A4-9D0D-9571-3EA0-7D2E96C6B8A3}"/>
                </a:ext>
              </a:extLst>
            </p:cNvPr>
            <p:cNvSpPr txBox="1"/>
            <p:nvPr/>
          </p:nvSpPr>
          <p:spPr>
            <a:xfrm>
              <a:off x="4082780" y="594737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Teams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CEFAD-7B71-0F42-52D7-FD7CC7A8E6E9}"/>
              </a:ext>
            </a:extLst>
          </p:cNvPr>
          <p:cNvGrpSpPr/>
          <p:nvPr/>
        </p:nvGrpSpPr>
        <p:grpSpPr>
          <a:xfrm>
            <a:off x="5805499" y="5117839"/>
            <a:ext cx="2269246" cy="1905289"/>
            <a:chOff x="6247833" y="5219185"/>
            <a:chExt cx="2269246" cy="1905289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CF87339-847A-EE10-7878-01D2B591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429812" y="5219185"/>
              <a:ext cx="1905289" cy="19052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859FF8-A7DF-4A0B-6D14-218A2707B4AF}"/>
                </a:ext>
              </a:extLst>
            </p:cNvPr>
            <p:cNvSpPr txBox="1"/>
            <p:nvPr/>
          </p:nvSpPr>
          <p:spPr>
            <a:xfrm>
              <a:off x="6247833" y="6494928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Onedrive</a:t>
              </a: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for Business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CC8B8D-B581-D0FE-4D31-4FC7C73B98D6}"/>
              </a:ext>
            </a:extLst>
          </p:cNvPr>
          <p:cNvSpPr txBox="1"/>
          <p:nvPr/>
        </p:nvSpPr>
        <p:spPr>
          <a:xfrm>
            <a:off x="8006348" y="6586741"/>
            <a:ext cx="22692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SharePoint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50246F-3C71-99A6-0A8C-A8A1FF7D8ABC}"/>
              </a:ext>
            </a:extLst>
          </p:cNvPr>
          <p:cNvGrpSpPr/>
          <p:nvPr/>
        </p:nvGrpSpPr>
        <p:grpSpPr>
          <a:xfrm>
            <a:off x="10216472" y="5819312"/>
            <a:ext cx="2269246" cy="1023658"/>
            <a:chOff x="10216472" y="5819312"/>
            <a:chExt cx="2269246" cy="102365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A20299-18B7-77A8-E7A6-F7543C3C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74091" y="5819312"/>
              <a:ext cx="1613632" cy="820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F92B6E-E5D5-6BD6-A078-03734E31DE2E}"/>
                </a:ext>
              </a:extLst>
            </p:cNvPr>
            <p:cNvSpPr txBox="1"/>
            <p:nvPr/>
          </p:nvSpPr>
          <p:spPr>
            <a:xfrm>
              <a:off x="10216472" y="6596749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Microsoft Graph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80A2BF-FEFA-036F-268B-0B70BE6274B9}"/>
              </a:ext>
            </a:extLst>
          </p:cNvPr>
          <p:cNvGrpSpPr/>
          <p:nvPr/>
        </p:nvGrpSpPr>
        <p:grpSpPr>
          <a:xfrm>
            <a:off x="7973043" y="933442"/>
            <a:ext cx="2554602" cy="2757005"/>
            <a:chOff x="7863670" y="1018820"/>
            <a:chExt cx="2554602" cy="275700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82FBDB-35B8-2A55-C6D2-250B3FD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670" y="1018820"/>
              <a:ext cx="2554602" cy="254152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A983DF-FCA4-C713-404E-6D604F45574E}"/>
                </a:ext>
              </a:extLst>
            </p:cNvPr>
            <p:cNvSpPr txBox="1"/>
            <p:nvPr/>
          </p:nvSpPr>
          <p:spPr>
            <a:xfrm>
              <a:off x="8006348" y="3529604"/>
              <a:ext cx="22692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3525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C3F570B-E416-8C31-06F3-3827FF3592C3}"/>
              </a:ext>
            </a:extLst>
          </p:cNvPr>
          <p:cNvGrpSpPr/>
          <p:nvPr/>
        </p:nvGrpSpPr>
        <p:grpSpPr>
          <a:xfrm>
            <a:off x="5369657" y="2640266"/>
            <a:ext cx="1642832" cy="496401"/>
            <a:chOff x="3549468" y="4904626"/>
            <a:chExt cx="1238250" cy="3741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77C228-FB04-ACD9-D13B-16E4B35207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9" name="!!4" descr="To symbol">
              <a:extLst>
                <a:ext uri="{FF2B5EF4-FFF2-40B4-BE49-F238E27FC236}">
                  <a16:creationId xmlns:a16="http://schemas.microsoft.com/office/drawing/2014/main" id="{1D14B8F2-1301-1B3B-887C-2D4AB02E22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B8A5049-C5C1-989A-439B-E868C310D6A5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CADAE015-CFF7-0A95-877A-BDF5FCF0E2E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0" name="!!4" descr="To symbol">
              <a:extLst>
                <a:ext uri="{FF2B5EF4-FFF2-40B4-BE49-F238E27FC236}">
                  <a16:creationId xmlns:a16="http://schemas.microsoft.com/office/drawing/2014/main" id="{7761C688-8E27-D546-4407-889DC8C3ED4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2F2D82-544F-73A7-29AD-86B74DC78D09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3DDFFF11-9A16-B82D-EE9A-9F586D00000C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F82AA9-2D0E-5661-9E08-522A15D23719}"/>
              </a:ext>
            </a:extLst>
          </p:cNvPr>
          <p:cNvGrpSpPr/>
          <p:nvPr/>
        </p:nvGrpSpPr>
        <p:grpSpPr>
          <a:xfrm>
            <a:off x="229725" y="1067501"/>
            <a:ext cx="4390030" cy="4722998"/>
            <a:chOff x="-150537" y="1150332"/>
            <a:chExt cx="4390030" cy="47229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8ADCBA-B3FD-DC8D-7121-60F8B7C1E9DA}"/>
                </a:ext>
              </a:extLst>
            </p:cNvPr>
            <p:cNvGrpSpPr/>
            <p:nvPr/>
          </p:nvGrpSpPr>
          <p:grpSpPr>
            <a:xfrm>
              <a:off x="223513" y="1150332"/>
              <a:ext cx="3641932" cy="3641933"/>
              <a:chOff x="4723486" y="1731901"/>
              <a:chExt cx="2745030" cy="274503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B30B209-DF66-B00C-4659-9A6F4525BB29}"/>
                  </a:ext>
                </a:extLst>
              </p:cNvPr>
              <p:cNvSpPr/>
              <p:nvPr/>
            </p:nvSpPr>
            <p:spPr bwMode="auto">
              <a:xfrm>
                <a:off x="4723486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E77441F-9D02-8DD7-4D80-B61A91EA1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8300" y="2290901"/>
                <a:ext cx="1635403" cy="162703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08B51A-FF8B-80E2-96A9-B676E7AEA054}"/>
                </a:ext>
              </a:extLst>
            </p:cNvPr>
            <p:cNvSpPr txBox="1"/>
            <p:nvPr/>
          </p:nvSpPr>
          <p:spPr>
            <a:xfrm>
              <a:off x="-150537" y="5383324"/>
              <a:ext cx="4390030" cy="490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D8C85C-30BB-3D1F-B30A-D6F44F9FBECE}"/>
              </a:ext>
            </a:extLst>
          </p:cNvPr>
          <p:cNvGrpSpPr/>
          <p:nvPr/>
        </p:nvGrpSpPr>
        <p:grpSpPr>
          <a:xfrm>
            <a:off x="8136440" y="1150332"/>
            <a:ext cx="3628750" cy="4602324"/>
            <a:chOff x="8136440" y="1150332"/>
            <a:chExt cx="3628750" cy="46023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461B629-CBAA-AA1C-4A6E-A0E3D4729232}"/>
                </a:ext>
              </a:extLst>
            </p:cNvPr>
            <p:cNvGrpSpPr/>
            <p:nvPr/>
          </p:nvGrpSpPr>
          <p:grpSpPr>
            <a:xfrm>
              <a:off x="8136440" y="1150332"/>
              <a:ext cx="3628750" cy="3628750"/>
              <a:chOff x="8578299" y="1731901"/>
              <a:chExt cx="2745030" cy="274503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9D7338E-1141-D289-60BA-0E6DE856CE95}"/>
                  </a:ext>
                </a:extLst>
              </p:cNvPr>
              <p:cNvSpPr/>
              <p:nvPr/>
            </p:nvSpPr>
            <p:spPr bwMode="auto">
              <a:xfrm>
                <a:off x="8578299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153AEC17-8944-D377-5E75-A72752A4A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688" y="2104290"/>
                <a:ext cx="2000251" cy="2000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06E15-AC10-DA7B-F627-DA58606EEA93}"/>
                </a:ext>
              </a:extLst>
            </p:cNvPr>
            <p:cNvSpPr txBox="1"/>
            <p:nvPr/>
          </p:nvSpPr>
          <p:spPr>
            <a:xfrm>
              <a:off x="8296369" y="5383324"/>
              <a:ext cx="330889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Power Platform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0311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C3F570B-E416-8C31-06F3-3827FF3592C3}"/>
              </a:ext>
            </a:extLst>
          </p:cNvPr>
          <p:cNvGrpSpPr/>
          <p:nvPr/>
        </p:nvGrpSpPr>
        <p:grpSpPr>
          <a:xfrm>
            <a:off x="5369657" y="2640266"/>
            <a:ext cx="1642832" cy="496401"/>
            <a:chOff x="3549468" y="4904626"/>
            <a:chExt cx="1238250" cy="3741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77C228-FB04-ACD9-D13B-16E4B35207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9" name="!!4" descr="To symbol">
              <a:extLst>
                <a:ext uri="{FF2B5EF4-FFF2-40B4-BE49-F238E27FC236}">
                  <a16:creationId xmlns:a16="http://schemas.microsoft.com/office/drawing/2014/main" id="{1D14B8F2-1301-1B3B-887C-2D4AB02E22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B8A5049-C5C1-989A-439B-E868C310D6A5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CADAE015-CFF7-0A95-877A-BDF5FCF0E2E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0" name="!!4" descr="To symbol">
              <a:extLst>
                <a:ext uri="{FF2B5EF4-FFF2-40B4-BE49-F238E27FC236}">
                  <a16:creationId xmlns:a16="http://schemas.microsoft.com/office/drawing/2014/main" id="{7761C688-8E27-D546-4407-889DC8C3ED4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2F2D82-544F-73A7-29AD-86B74DC78D09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3DDFFF11-9A16-B82D-EE9A-9F586D00000C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F82AA9-2D0E-5661-9E08-522A15D23719}"/>
              </a:ext>
            </a:extLst>
          </p:cNvPr>
          <p:cNvGrpSpPr/>
          <p:nvPr/>
        </p:nvGrpSpPr>
        <p:grpSpPr>
          <a:xfrm>
            <a:off x="229725" y="1067501"/>
            <a:ext cx="4390030" cy="4722998"/>
            <a:chOff x="-150537" y="1150332"/>
            <a:chExt cx="4390030" cy="47229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8ADCBA-B3FD-DC8D-7121-60F8B7C1E9DA}"/>
                </a:ext>
              </a:extLst>
            </p:cNvPr>
            <p:cNvGrpSpPr/>
            <p:nvPr/>
          </p:nvGrpSpPr>
          <p:grpSpPr>
            <a:xfrm>
              <a:off x="223513" y="1150332"/>
              <a:ext cx="3641932" cy="3641933"/>
              <a:chOff x="4723486" y="1731901"/>
              <a:chExt cx="2745030" cy="274503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B30B209-DF66-B00C-4659-9A6F4525BB29}"/>
                  </a:ext>
                </a:extLst>
              </p:cNvPr>
              <p:cNvSpPr/>
              <p:nvPr/>
            </p:nvSpPr>
            <p:spPr bwMode="auto">
              <a:xfrm>
                <a:off x="4723486" y="1731901"/>
                <a:ext cx="2745030" cy="27450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0" sx="102000" sy="102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E77441F-9D02-8DD7-4D80-B61A91EA1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8300" y="2290901"/>
                <a:ext cx="1635403" cy="162703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08B51A-FF8B-80E2-96A9-B676E7AEA054}"/>
                </a:ext>
              </a:extLst>
            </p:cNvPr>
            <p:cNvSpPr txBox="1"/>
            <p:nvPr/>
          </p:nvSpPr>
          <p:spPr>
            <a:xfrm>
              <a:off x="-150537" y="5383324"/>
              <a:ext cx="4390030" cy="490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Business Central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D8C85C-30BB-3D1F-B30A-D6F44F9FBECE}"/>
              </a:ext>
            </a:extLst>
          </p:cNvPr>
          <p:cNvGrpSpPr/>
          <p:nvPr/>
        </p:nvGrpSpPr>
        <p:grpSpPr>
          <a:xfrm>
            <a:off x="8136440" y="1150332"/>
            <a:ext cx="3628750" cy="4602324"/>
            <a:chOff x="8136440" y="1150332"/>
            <a:chExt cx="3628750" cy="460232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9D7338E-1141-D289-60BA-0E6DE856CE95}"/>
                </a:ext>
              </a:extLst>
            </p:cNvPr>
            <p:cNvSpPr/>
            <p:nvPr/>
          </p:nvSpPr>
          <p:spPr bwMode="auto">
            <a:xfrm>
              <a:off x="8136440" y="1150332"/>
              <a:ext cx="3628750" cy="362875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506E15-AC10-DA7B-F627-DA58606EEA93}"/>
                </a:ext>
              </a:extLst>
            </p:cNvPr>
            <p:cNvSpPr txBox="1"/>
            <p:nvPr/>
          </p:nvSpPr>
          <p:spPr>
            <a:xfrm>
              <a:off x="8296369" y="5383324"/>
              <a:ext cx="330889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Dynamics 365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9F608C-05AD-306A-A850-05828D398232}"/>
              </a:ext>
            </a:extLst>
          </p:cNvPr>
          <p:cNvGrpSpPr/>
          <p:nvPr/>
        </p:nvGrpSpPr>
        <p:grpSpPr>
          <a:xfrm>
            <a:off x="8764372" y="2409359"/>
            <a:ext cx="2288429" cy="1110696"/>
            <a:chOff x="8764372" y="2409359"/>
            <a:chExt cx="2288429" cy="1110696"/>
          </a:xfrm>
        </p:grpSpPr>
        <p:pic>
          <p:nvPicPr>
            <p:cNvPr id="2" name="!! sales" descr="icon">
              <a:extLst>
                <a:ext uri="{FF2B5EF4-FFF2-40B4-BE49-F238E27FC236}">
                  <a16:creationId xmlns:a16="http://schemas.microsoft.com/office/drawing/2014/main" id="{AFA738CE-B545-D602-4A59-5C8C9D96D96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171182" y="2500012"/>
              <a:ext cx="881619" cy="8816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F70E91-6C49-D64A-037F-D4655CE6D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4372" y="2409359"/>
              <a:ext cx="1110696" cy="1110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0730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A658C0F0-F77D-376D-2F34-D17DFB1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23036"/>
            <a:ext cx="11018520" cy="430887"/>
          </a:xfrm>
        </p:spPr>
        <p:txBody>
          <a:bodyPr anchor="ctr"/>
          <a:lstStyle/>
          <a:p>
            <a:pPr algn="ctr"/>
            <a:r>
              <a:rPr lang="en-US" sz="2800">
                <a:gradFill flip="none" rotWithShape="1">
                  <a:gsLst>
                    <a:gs pos="61000">
                      <a:srgbClr val="0078D4"/>
                    </a:gs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10800000" scaled="1"/>
                  <a:tileRect/>
                </a:gradFill>
              </a:rPr>
              <a:t>A complete, unified suite of leading CRM and ERP applications</a:t>
            </a:r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70F02E31-C635-42BD-98CC-A1E2927A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4" y="1127722"/>
            <a:ext cx="11032236" cy="4077533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2540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80" tIns="252000" rIns="182880" bIns="25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90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BE93A-4875-4322-575B-6137A1726A0E}"/>
              </a:ext>
            </a:extLst>
          </p:cNvPr>
          <p:cNvSpPr txBox="1"/>
          <p:nvPr/>
        </p:nvSpPr>
        <p:spPr>
          <a:xfrm>
            <a:off x="4415332" y="1875518"/>
            <a:ext cx="4234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Dynamics 365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37" name="Group 36" descr="Dynamics 365&#10;Sales">
            <a:extLst>
              <a:ext uri="{FF2B5EF4-FFF2-40B4-BE49-F238E27FC236}">
                <a16:creationId xmlns:a16="http://schemas.microsoft.com/office/drawing/2014/main" id="{CB607043-5C6A-A518-A86A-C77147131775}"/>
              </a:ext>
            </a:extLst>
          </p:cNvPr>
          <p:cNvGrpSpPr/>
          <p:nvPr/>
        </p:nvGrpSpPr>
        <p:grpSpPr>
          <a:xfrm>
            <a:off x="1985295" y="3390754"/>
            <a:ext cx="1463040" cy="1027970"/>
            <a:chOff x="977140" y="3241240"/>
            <a:chExt cx="1463040" cy="1027970"/>
          </a:xfrm>
        </p:grpSpPr>
        <p:sp>
          <p:nvSpPr>
            <p:cNvPr id="38" name="Rectangle 1243">
              <a:extLst>
                <a:ext uri="{FF2B5EF4-FFF2-40B4-BE49-F238E27FC236}">
                  <a16:creationId xmlns:a16="http://schemas.microsoft.com/office/drawing/2014/main" id="{014F7406-21CF-06CB-DB46-AFCB69198AD6}"/>
                </a:ext>
              </a:extLst>
            </p:cNvPr>
            <p:cNvSpPr/>
            <p:nvPr/>
          </p:nvSpPr>
          <p:spPr bwMode="auto">
            <a:xfrm>
              <a:off x="977140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Sales</a:t>
              </a:r>
            </a:p>
          </p:txBody>
        </p:sp>
        <p:pic>
          <p:nvPicPr>
            <p:cNvPr id="39" name="!! sales" descr="icon">
              <a:extLst>
                <a:ext uri="{FF2B5EF4-FFF2-40B4-BE49-F238E27FC236}">
                  <a16:creationId xmlns:a16="http://schemas.microsoft.com/office/drawing/2014/main" id="{9CBF0C04-2FFC-A284-ABB8-576C10ED18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17411" y="3241240"/>
              <a:ext cx="382498" cy="382498"/>
            </a:xfrm>
            <a:prstGeom prst="rect">
              <a:avLst/>
            </a:prstGeom>
          </p:spPr>
        </p:pic>
      </p:grpSp>
      <p:grpSp>
        <p:nvGrpSpPr>
          <p:cNvPr id="34" name="Group 33" descr="Dynamics 365&#10;Customer Insights">
            <a:extLst>
              <a:ext uri="{FF2B5EF4-FFF2-40B4-BE49-F238E27FC236}">
                <a16:creationId xmlns:a16="http://schemas.microsoft.com/office/drawing/2014/main" id="{454780C7-9467-0AD6-5C4F-90D53E6119EE}"/>
              </a:ext>
            </a:extLst>
          </p:cNvPr>
          <p:cNvGrpSpPr/>
          <p:nvPr/>
        </p:nvGrpSpPr>
        <p:grpSpPr>
          <a:xfrm>
            <a:off x="6798508" y="3398034"/>
            <a:ext cx="1463040" cy="1020690"/>
            <a:chOff x="2589124" y="3248520"/>
            <a:chExt cx="1463040" cy="1020690"/>
          </a:xfrm>
        </p:grpSpPr>
        <p:pic>
          <p:nvPicPr>
            <p:cNvPr id="35" name="!! customer insights" descr="icon">
              <a:extLst>
                <a:ext uri="{FF2B5EF4-FFF2-40B4-BE49-F238E27FC236}">
                  <a16:creationId xmlns:a16="http://schemas.microsoft.com/office/drawing/2014/main" id="{5821F1E4-4D58-7AE0-49EC-ED3E3988DB7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136673" y="3248520"/>
              <a:ext cx="367942" cy="367939"/>
            </a:xfrm>
            <a:prstGeom prst="rect">
              <a:avLst/>
            </a:prstGeom>
            <a:effectLst/>
          </p:spPr>
        </p:pic>
        <p:sp>
          <p:nvSpPr>
            <p:cNvPr id="36" name="Rectangle 1243">
              <a:extLst>
                <a:ext uri="{FF2B5EF4-FFF2-40B4-BE49-F238E27FC236}">
                  <a16:creationId xmlns:a16="http://schemas.microsoft.com/office/drawing/2014/main" id="{716B95A9-19BC-4DDF-8941-366DBA9FE5A8}"/>
                </a:ext>
              </a:extLst>
            </p:cNvPr>
            <p:cNvSpPr/>
            <p:nvPr/>
          </p:nvSpPr>
          <p:spPr bwMode="auto">
            <a:xfrm>
              <a:off x="2589124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Customer Insights</a:t>
              </a:r>
            </a:p>
          </p:txBody>
        </p:sp>
      </p:grpSp>
      <p:grpSp>
        <p:nvGrpSpPr>
          <p:cNvPr id="20" name="Group 19" descr="Dynamics 365 Customer Service">
            <a:extLst>
              <a:ext uri="{FF2B5EF4-FFF2-40B4-BE49-F238E27FC236}">
                <a16:creationId xmlns:a16="http://schemas.microsoft.com/office/drawing/2014/main" id="{6F04BAB7-0360-551F-A49E-1B67466E1967}"/>
              </a:ext>
            </a:extLst>
          </p:cNvPr>
          <p:cNvGrpSpPr/>
          <p:nvPr/>
        </p:nvGrpSpPr>
        <p:grpSpPr>
          <a:xfrm>
            <a:off x="3561207" y="3385158"/>
            <a:ext cx="1463040" cy="1033566"/>
            <a:chOff x="4201108" y="3235644"/>
            <a:chExt cx="1463040" cy="1033566"/>
          </a:xfrm>
        </p:grpSpPr>
        <p:pic>
          <p:nvPicPr>
            <p:cNvPr id="22" name="!! customer service" descr="icon">
              <a:extLst>
                <a:ext uri="{FF2B5EF4-FFF2-40B4-BE49-F238E27FC236}">
                  <a16:creationId xmlns:a16="http://schemas.microsoft.com/office/drawing/2014/main" id="{517E93F1-1AB8-671A-6BC9-CA67863B1C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735783" y="3235644"/>
              <a:ext cx="393691" cy="393691"/>
            </a:xfrm>
            <a:prstGeom prst="rect">
              <a:avLst/>
            </a:prstGeom>
            <a:effectLst/>
          </p:spPr>
        </p:pic>
        <p:sp>
          <p:nvSpPr>
            <p:cNvPr id="33" name="Rectangle 1243">
              <a:extLst>
                <a:ext uri="{FF2B5EF4-FFF2-40B4-BE49-F238E27FC236}">
                  <a16:creationId xmlns:a16="http://schemas.microsoft.com/office/drawing/2014/main" id="{AFC7E7DB-2065-BF93-5D6B-18B2DF5975D7}"/>
                </a:ext>
              </a:extLst>
            </p:cNvPr>
            <p:cNvSpPr/>
            <p:nvPr/>
          </p:nvSpPr>
          <p:spPr bwMode="auto">
            <a:xfrm>
              <a:off x="4201108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Customer Service</a:t>
              </a:r>
            </a:p>
          </p:txBody>
        </p:sp>
      </p:grpSp>
      <p:grpSp>
        <p:nvGrpSpPr>
          <p:cNvPr id="10" name="Group 9" descr="Dynamics 365 &#10;Field Service">
            <a:extLst>
              <a:ext uri="{FF2B5EF4-FFF2-40B4-BE49-F238E27FC236}">
                <a16:creationId xmlns:a16="http://schemas.microsoft.com/office/drawing/2014/main" id="{246D0B19-70DD-2FDA-950A-7E7EE189756E}"/>
              </a:ext>
            </a:extLst>
          </p:cNvPr>
          <p:cNvGrpSpPr/>
          <p:nvPr/>
        </p:nvGrpSpPr>
        <p:grpSpPr>
          <a:xfrm>
            <a:off x="5137119" y="3385158"/>
            <a:ext cx="1463040" cy="1033566"/>
            <a:chOff x="5813092" y="3235644"/>
            <a:chExt cx="1463040" cy="1033566"/>
          </a:xfrm>
        </p:grpSpPr>
        <p:pic>
          <p:nvPicPr>
            <p:cNvPr id="11" name="!! field service" descr="icon">
              <a:extLst>
                <a:ext uri="{FF2B5EF4-FFF2-40B4-BE49-F238E27FC236}">
                  <a16:creationId xmlns:a16="http://schemas.microsoft.com/office/drawing/2014/main" id="{6B609F2E-B48C-EC5C-A188-B3C3CBC97B8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347767" y="3235644"/>
              <a:ext cx="393691" cy="3936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B9285-A066-7858-D77A-94B3D489B6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13092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Field Service</a:t>
              </a:r>
            </a:p>
          </p:txBody>
        </p:sp>
      </p:grpSp>
      <p:grpSp>
        <p:nvGrpSpPr>
          <p:cNvPr id="14" name="Group 13" descr="Dynamics 365 Finance">
            <a:extLst>
              <a:ext uri="{FF2B5EF4-FFF2-40B4-BE49-F238E27FC236}">
                <a16:creationId xmlns:a16="http://schemas.microsoft.com/office/drawing/2014/main" id="{2FE6415F-BD03-D4EF-08EC-0BBC95DD4F6A}"/>
              </a:ext>
            </a:extLst>
          </p:cNvPr>
          <p:cNvGrpSpPr/>
          <p:nvPr/>
        </p:nvGrpSpPr>
        <p:grpSpPr>
          <a:xfrm>
            <a:off x="8288943" y="3396416"/>
            <a:ext cx="1463040" cy="1022308"/>
            <a:chOff x="7425076" y="3246902"/>
            <a:chExt cx="1463040" cy="1022308"/>
          </a:xfrm>
        </p:grpSpPr>
        <p:pic>
          <p:nvPicPr>
            <p:cNvPr id="15" name="!! finance" descr="icon">
              <a:extLst>
                <a:ext uri="{FF2B5EF4-FFF2-40B4-BE49-F238E27FC236}">
                  <a16:creationId xmlns:a16="http://schemas.microsoft.com/office/drawing/2014/main" id="{4E691825-7595-49D4-8876-BE1BF519B3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971009" y="3246902"/>
              <a:ext cx="371174" cy="371174"/>
            </a:xfrm>
            <a:prstGeom prst="rect">
              <a:avLst/>
            </a:prstGeom>
          </p:spPr>
        </p:pic>
        <p:sp>
          <p:nvSpPr>
            <p:cNvPr id="16" name="Rectangle 1243">
              <a:extLst>
                <a:ext uri="{FF2B5EF4-FFF2-40B4-BE49-F238E27FC236}">
                  <a16:creationId xmlns:a16="http://schemas.microsoft.com/office/drawing/2014/main" id="{BD7EE018-F734-5FCC-4F35-8299E6E1EC90}"/>
                </a:ext>
              </a:extLst>
            </p:cNvPr>
            <p:cNvSpPr/>
            <p:nvPr/>
          </p:nvSpPr>
          <p:spPr bwMode="auto">
            <a:xfrm>
              <a:off x="7425076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Finance</a:t>
              </a:r>
            </a:p>
          </p:txBody>
        </p:sp>
      </p:grpSp>
      <p:grpSp>
        <p:nvGrpSpPr>
          <p:cNvPr id="17" name="Group 16" descr="Dynamics 365 &#10;Supply Chain Management">
            <a:extLst>
              <a:ext uri="{FF2B5EF4-FFF2-40B4-BE49-F238E27FC236}">
                <a16:creationId xmlns:a16="http://schemas.microsoft.com/office/drawing/2014/main" id="{EFDB1125-16CC-ACF4-217D-D89323CCBFA2}"/>
              </a:ext>
            </a:extLst>
          </p:cNvPr>
          <p:cNvGrpSpPr/>
          <p:nvPr/>
        </p:nvGrpSpPr>
        <p:grpSpPr>
          <a:xfrm>
            <a:off x="9832771" y="3399298"/>
            <a:ext cx="1647767" cy="1204092"/>
            <a:chOff x="9308533" y="3249784"/>
            <a:chExt cx="1647767" cy="1204092"/>
          </a:xfrm>
        </p:grpSpPr>
        <p:pic>
          <p:nvPicPr>
            <p:cNvPr id="18" name="!! supply chain management" descr="icon">
              <a:extLst>
                <a:ext uri="{FF2B5EF4-FFF2-40B4-BE49-F238E27FC236}">
                  <a16:creationId xmlns:a16="http://schemas.microsoft.com/office/drawing/2014/main" id="{F3F25BB9-73E3-6D19-9DD0-1734566FD86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9951636" y="3249784"/>
              <a:ext cx="365413" cy="365411"/>
            </a:xfrm>
            <a:prstGeom prst="rect">
              <a:avLst/>
            </a:prstGeom>
          </p:spPr>
        </p:pic>
        <p:sp>
          <p:nvSpPr>
            <p:cNvPr id="19" name="Rectangle 1243">
              <a:extLst>
                <a:ext uri="{FF2B5EF4-FFF2-40B4-BE49-F238E27FC236}">
                  <a16:creationId xmlns:a16="http://schemas.microsoft.com/office/drawing/2014/main" id="{4EE624E5-C14E-4B66-A406-1F758E38821C}"/>
                </a:ext>
              </a:extLst>
            </p:cNvPr>
            <p:cNvSpPr/>
            <p:nvPr/>
          </p:nvSpPr>
          <p:spPr bwMode="auto">
            <a:xfrm>
              <a:off x="9308533" y="3899878"/>
              <a:ext cx="1647767" cy="5539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Supply Chain Management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0B7F92AC-3F58-255A-AB8F-1AB6C13E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4221" y="1702766"/>
            <a:ext cx="970298" cy="919933"/>
          </a:xfrm>
          <a:prstGeom prst="rect">
            <a:avLst/>
          </a:prstGeom>
          <a:effec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4F26B5-3731-92A6-9FEC-EEADF2319743}"/>
              </a:ext>
            </a:extLst>
          </p:cNvPr>
          <p:cNvGrpSpPr/>
          <p:nvPr/>
        </p:nvGrpSpPr>
        <p:grpSpPr>
          <a:xfrm>
            <a:off x="773219" y="3347704"/>
            <a:ext cx="1099204" cy="1071020"/>
            <a:chOff x="593643" y="1578045"/>
            <a:chExt cx="1099204" cy="1071020"/>
          </a:xfrm>
        </p:grpSpPr>
        <p:sp>
          <p:nvSpPr>
            <p:cNvPr id="23" name="Rectangle 1243">
              <a:extLst>
                <a:ext uri="{FF2B5EF4-FFF2-40B4-BE49-F238E27FC236}">
                  <a16:creationId xmlns:a16="http://schemas.microsoft.com/office/drawing/2014/main" id="{4AF2B639-078E-A81D-B9AD-58CC45481448}"/>
                </a:ext>
              </a:extLst>
            </p:cNvPr>
            <p:cNvSpPr/>
            <p:nvPr/>
          </p:nvSpPr>
          <p:spPr bwMode="auto">
            <a:xfrm>
              <a:off x="593643" y="2279733"/>
              <a:ext cx="109920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Business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Central</a:t>
              </a:r>
            </a:p>
          </p:txBody>
        </p:sp>
        <p:pic>
          <p:nvPicPr>
            <p:cNvPr id="24" name="Picture 23" descr="A blue and white circle with circles and dots&#10;&#10;Description automatically generated">
              <a:extLst>
                <a:ext uri="{FF2B5EF4-FFF2-40B4-BE49-F238E27FC236}">
                  <a16:creationId xmlns:a16="http://schemas.microsoft.com/office/drawing/2014/main" id="{EB4AAC26-2007-A91C-4922-E9E6647B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3913" y="1578045"/>
              <a:ext cx="462952" cy="462952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109A71C0-70F1-1B46-6A63-1BE726F1AB0C}"/>
              </a:ext>
            </a:extLst>
          </p:cNvPr>
          <p:cNvSpPr/>
          <p:nvPr/>
        </p:nvSpPr>
        <p:spPr bwMode="auto">
          <a:xfrm>
            <a:off x="3269177" y="7157641"/>
            <a:ext cx="5715000" cy="5714998"/>
          </a:xfrm>
          <a:prstGeom prst="ellipse">
            <a:avLst/>
          </a:prstGeom>
          <a:gradFill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6" name="Picture 25" descr="A person in glasses and a grey sweater&#10;&#10;Description automatically generated">
            <a:extLst>
              <a:ext uri="{FF2B5EF4-FFF2-40B4-BE49-F238E27FC236}">
                <a16:creationId xmlns:a16="http://schemas.microsoft.com/office/drawing/2014/main" id="{D98DA430-FE0B-DFEF-7D85-B53785E8902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/>
        </p:blipFill>
        <p:spPr>
          <a:xfrm flipH="1">
            <a:off x="-2704995" y="5029776"/>
            <a:ext cx="5064019" cy="67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0.049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2.96296E-6 L -4.16667E-7 0.0493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11022E-16 L 8.33333E-7 0.0493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5833E-6 1.11022E-16 L 1.45833E-6 0.04931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5833E-6 4.07407E-6 L -3.95833E-6 0.0493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4.07407E-6 L 2.08333E-6 0.049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79167E-6 2.59259E-6 L 4.79167E-6 0.0493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4.07407E-6 L -2.08333E-7 0.04931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259990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Envision 16:9 Template Light">
  <a:themeElements>
    <a:clrScheme name="Custom 139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2A446F"/>
      </a:accent2>
      <a:accent3>
        <a:srgbClr val="C03BC4"/>
      </a:accent3>
      <a:accent4>
        <a:srgbClr val="8C8279"/>
      </a:accent4>
      <a:accent5>
        <a:srgbClr val="49C5B1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Envision_2023_16-9_Event-template.potx" id="{1042EA66-587C-4EDD-B9AE-CE87FCB3EAC7}" vid="{483CAE15-BED0-484D-850E-1CB206BF0F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198</Words>
  <Application>Microsoft Office PowerPoint</Application>
  <PresentationFormat>Widescreen</PresentationFormat>
  <Paragraphs>37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Consolas</vt:lpstr>
      <vt:lpstr>Segoe UI</vt:lpstr>
      <vt:lpstr>Segoe UI Semibold</vt:lpstr>
      <vt:lpstr>Wingdings</vt:lpstr>
      <vt:lpstr>Office Theme</vt:lpstr>
      <vt:lpstr>Microsoft Envision 16:9 Template Light</vt:lpstr>
      <vt:lpstr>Diagrams used on integration overview articles</vt:lpstr>
      <vt:lpstr>PowerPoint Presentation</vt:lpstr>
      <vt:lpstr>PowerPoint Presentation</vt:lpstr>
      <vt:lpstr>PowerPoint Presentation</vt:lpstr>
      <vt:lpstr>PowerPoint Presentation</vt:lpstr>
      <vt:lpstr>A complete, unified suite of leading CRM and ERP applications</vt:lpstr>
      <vt:lpstr>Business Central differentiation: AI and Collaboration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Kennie Pontoppidan</dc:creator>
  <cp:lastModifiedBy>Kennie Pontoppidan</cp:lastModifiedBy>
  <cp:revision>8</cp:revision>
  <dcterms:created xsi:type="dcterms:W3CDTF">2024-02-11T05:15:56Z</dcterms:created>
  <dcterms:modified xsi:type="dcterms:W3CDTF">2024-02-11T09:57:41Z</dcterms:modified>
</cp:coreProperties>
</file>